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309" r:id="rId4"/>
    <p:sldId id="310" r:id="rId5"/>
    <p:sldId id="311" r:id="rId6"/>
  </p:sldIdLst>
  <p:sldSz cx="9144000" cy="5143500" type="screen16x9"/>
  <p:notesSz cx="6858000" cy="9144000"/>
  <p:embeddedFontLst>
    <p:embeddedFont>
      <p:font typeface="Pacifico" panose="00000500000000000000" pitchFamily="2" charset="0"/>
      <p:regular r:id="rId8"/>
    </p:embeddedFont>
    <p:embeddedFont>
      <p:font typeface="Quicksand Light" panose="020B0604020202020204" charset="0"/>
      <p:regular r:id="rId9"/>
      <p:bold r:id="rId10"/>
    </p:embeddedFont>
    <p:embeddedFont>
      <p:font typeface="Roboto Condensed Light" panose="02000000000000000000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B7A0E4"/>
    <a:srgbClr val="BDD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C1AC0-3524-4EF7-9D1F-6036332C1727}">
  <a:tblStyle styleId="{FE8C1AC0-3524-4EF7-9D1F-6036332C1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86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2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1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F8AF0A5-2914-42F5-9F18-B9F49F01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587612" y="2336799"/>
            <a:ext cx="4678911" cy="3135633"/>
          </a:xfrm>
          <a:prstGeom prst="rect">
            <a:avLst/>
          </a:prstGeom>
        </p:spPr>
      </p:pic>
      <p:sp>
        <p:nvSpPr>
          <p:cNvPr id="132" name="Google Shape;132;p33"/>
          <p:cNvSpPr txBox="1">
            <a:spLocks noGrp="1"/>
          </p:cNvSpPr>
          <p:nvPr>
            <p:ph type="ctrTitle"/>
          </p:nvPr>
        </p:nvSpPr>
        <p:spPr>
          <a:xfrm>
            <a:off x="282338" y="1844400"/>
            <a:ext cx="8579223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it-IT" dirty="0"/>
            </a:br>
            <a:r>
              <a:rPr lang="it-IT" dirty="0"/>
              <a:t>Progetto WIKI</a:t>
            </a:r>
            <a:endParaRPr dirty="0"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Bergonzi Simone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DataBase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992388" y="1294907"/>
            <a:ext cx="4764241" cy="255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Utenze:</a:t>
            </a:r>
          </a:p>
          <a:p>
            <a:pPr marL="0" indent="0">
              <a:buNone/>
            </a:pPr>
            <a:r>
              <a:rPr lang="it-IT" dirty="0"/>
              <a:t>Contiene i vari account degli editor che sono formati dal loro username e la loro password “</a:t>
            </a:r>
            <a:r>
              <a:rPr lang="it-IT" dirty="0" err="1"/>
              <a:t>hashata</a:t>
            </a:r>
            <a:r>
              <a:rPr lang="it-IT" dirty="0"/>
              <a:t>” (sha256).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Lingue:</a:t>
            </a:r>
          </a:p>
          <a:p>
            <a:pPr marL="0" indent="0">
              <a:buNone/>
            </a:pPr>
            <a:r>
              <a:rPr lang="it-IT" dirty="0"/>
              <a:t>Contiene le lingue utilizzate sulla wiki.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Pages:</a:t>
            </a:r>
          </a:p>
          <a:p>
            <a:pPr marL="0" indent="0">
              <a:buNone/>
            </a:pPr>
            <a:r>
              <a:rPr lang="it-IT" dirty="0"/>
              <a:t>Contiene i dati necessari alla ricerca delle pagine nella wiki. La lingua in cui è scritta, l’id della voce, il titolo della pagina, la directory del contenuto della pagina (scritto in modo che funzioni con l’URL rewriting) e una breve descrizione della pagina.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Relazione Lingue-Pages:</a:t>
            </a:r>
          </a:p>
          <a:p>
            <a:pPr marL="0" indent="0">
              <a:buNone/>
            </a:pPr>
            <a:r>
              <a:rPr lang="it-IT" dirty="0"/>
              <a:t>La foreign-key Lingua in Pages è collegata all’ID della tabella Lingue</a:t>
            </a:r>
          </a:p>
        </p:txBody>
      </p:sp>
      <p:pic>
        <p:nvPicPr>
          <p:cNvPr id="4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05DDB5-0CCB-45E6-9E74-390D73AE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92" b="89879" l="7050" r="93473">
                        <a14:foregroundMark x1="7050" y1="47773" x2="7050" y2="47773"/>
                        <a14:foregroundMark x1="38903" y1="85425" x2="38903" y2="85425"/>
                        <a14:foregroundMark x1="22977" y1="89069" x2="22977" y2="89069"/>
                        <a14:foregroundMark x1="8094" y1="89474" x2="8094" y2="89474"/>
                        <a14:foregroundMark x1="16188" y1="90688" x2="16188" y2="90688"/>
                        <a14:foregroundMark x1="91645" y1="50607" x2="91645" y2="50607"/>
                        <a14:foregroundMark x1="90601" y1="65182" x2="90601" y2="65182"/>
                        <a14:foregroundMark x1="93473" y1="65587" x2="93473" y2="65587"/>
                        <a14:foregroundMark x1="34204" y1="59919" x2="34204" y2="59919"/>
                        <a14:foregroundMark x1="30026" y1="17814" x2="30026" y2="17814"/>
                        <a14:foregroundMark x1="28460" y1="10121" x2="28460" y2="10121"/>
                        <a14:foregroundMark x1="29504" y1="30364" x2="29504" y2="30364"/>
                        <a14:foregroundMark x1="37598" y1="30364" x2="37598" y2="30364"/>
                        <a14:foregroundMark x1="49608" y1="30769" x2="49608" y2="30769"/>
                        <a14:foregroundMark x1="58486" y1="30769" x2="58486" y2="30769"/>
                        <a14:foregroundMark x1="27676" y1="7692" x2="27676" y2="769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6456" y="1391592"/>
            <a:ext cx="3068287" cy="1978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0306;p80">
            <a:extLst>
              <a:ext uri="{FF2B5EF4-FFF2-40B4-BE49-F238E27FC236}">
                <a16:creationId xmlns:a16="http://schemas.microsoft.com/office/drawing/2014/main" id="{F68D33A9-4C7B-4CCC-9DD2-A4DE42C58AB4}"/>
              </a:ext>
            </a:extLst>
          </p:cNvPr>
          <p:cNvGrpSpPr/>
          <p:nvPr/>
        </p:nvGrpSpPr>
        <p:grpSpPr>
          <a:xfrm>
            <a:off x="394870" y="547514"/>
            <a:ext cx="331355" cy="353908"/>
            <a:chOff x="870939" y="2439293"/>
            <a:chExt cx="331993" cy="331993"/>
          </a:xfrm>
          <a:solidFill>
            <a:srgbClr val="1155CC"/>
          </a:solidFill>
        </p:grpSpPr>
        <p:sp>
          <p:nvSpPr>
            <p:cNvPr id="7" name="Google Shape;10307;p80">
              <a:extLst>
                <a:ext uri="{FF2B5EF4-FFF2-40B4-BE49-F238E27FC236}">
                  <a16:creationId xmlns:a16="http://schemas.microsoft.com/office/drawing/2014/main" id="{039C8F5F-AB0F-40DB-9C93-298CBE8A3882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08;p80">
              <a:extLst>
                <a:ext uri="{FF2B5EF4-FFF2-40B4-BE49-F238E27FC236}">
                  <a16:creationId xmlns:a16="http://schemas.microsoft.com/office/drawing/2014/main" id="{EC82B464-6A10-448E-8169-4A088F49E11D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09;p80">
              <a:extLst>
                <a:ext uri="{FF2B5EF4-FFF2-40B4-BE49-F238E27FC236}">
                  <a16:creationId xmlns:a16="http://schemas.microsoft.com/office/drawing/2014/main" id="{ADDE71CF-78CE-43D2-94B8-32499BD6D4F8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10;p80">
              <a:extLst>
                <a:ext uri="{FF2B5EF4-FFF2-40B4-BE49-F238E27FC236}">
                  <a16:creationId xmlns:a16="http://schemas.microsoft.com/office/drawing/2014/main" id="{EB6A50CE-8126-4696-A19B-D06A8C44F443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11;p80">
              <a:extLst>
                <a:ext uri="{FF2B5EF4-FFF2-40B4-BE49-F238E27FC236}">
                  <a16:creationId xmlns:a16="http://schemas.microsoft.com/office/drawing/2014/main" id="{F6DA305C-7B75-459B-8863-91BB6CE606FF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2;p80">
              <a:extLst>
                <a:ext uri="{FF2B5EF4-FFF2-40B4-BE49-F238E27FC236}">
                  <a16:creationId xmlns:a16="http://schemas.microsoft.com/office/drawing/2014/main" id="{5392E75B-49E3-4B28-B8C9-5D4DC4CA05A7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13;p80">
              <a:extLst>
                <a:ext uri="{FF2B5EF4-FFF2-40B4-BE49-F238E27FC236}">
                  <a16:creationId xmlns:a16="http://schemas.microsoft.com/office/drawing/2014/main" id="{1022A48E-571D-45AC-A1CD-A6F9B0873352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4;p80">
              <a:extLst>
                <a:ext uri="{FF2B5EF4-FFF2-40B4-BE49-F238E27FC236}">
                  <a16:creationId xmlns:a16="http://schemas.microsoft.com/office/drawing/2014/main" id="{124B36AC-F50C-4D37-9529-E9332C0AE318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15;p80">
              <a:extLst>
                <a:ext uri="{FF2B5EF4-FFF2-40B4-BE49-F238E27FC236}">
                  <a16:creationId xmlns:a16="http://schemas.microsoft.com/office/drawing/2014/main" id="{D835C4E9-A329-4510-B8B4-DE0FFBD50962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6;p80">
              <a:extLst>
                <a:ext uri="{FF2B5EF4-FFF2-40B4-BE49-F238E27FC236}">
                  <a16:creationId xmlns:a16="http://schemas.microsoft.com/office/drawing/2014/main" id="{0EBFA099-1A68-402D-AFA2-9CD7310AEA8E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17;p80">
              <a:extLst>
                <a:ext uri="{FF2B5EF4-FFF2-40B4-BE49-F238E27FC236}">
                  <a16:creationId xmlns:a16="http://schemas.microsoft.com/office/drawing/2014/main" id="{39B86082-5817-4D0B-AC60-FDF5E190F8AF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18;p80">
              <a:extLst>
                <a:ext uri="{FF2B5EF4-FFF2-40B4-BE49-F238E27FC236}">
                  <a16:creationId xmlns:a16="http://schemas.microsoft.com/office/drawing/2014/main" id="{90361155-6A7F-4314-829F-BBCB01D0DDBC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19;p80">
              <a:extLst>
                <a:ext uri="{FF2B5EF4-FFF2-40B4-BE49-F238E27FC236}">
                  <a16:creationId xmlns:a16="http://schemas.microsoft.com/office/drawing/2014/main" id="{737E41F1-97EA-4102-B6CB-24D941586356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0;p80">
              <a:extLst>
                <a:ext uri="{FF2B5EF4-FFF2-40B4-BE49-F238E27FC236}">
                  <a16:creationId xmlns:a16="http://schemas.microsoft.com/office/drawing/2014/main" id="{A58CDE25-C3AD-4A32-B3F5-1E667156C29D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1;p80">
              <a:extLst>
                <a:ext uri="{FF2B5EF4-FFF2-40B4-BE49-F238E27FC236}">
                  <a16:creationId xmlns:a16="http://schemas.microsoft.com/office/drawing/2014/main" id="{22CA2CFB-CAE0-4C2D-A3FE-18F1A95EFC7E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2;p80">
              <a:extLst>
                <a:ext uri="{FF2B5EF4-FFF2-40B4-BE49-F238E27FC236}">
                  <a16:creationId xmlns:a16="http://schemas.microsoft.com/office/drawing/2014/main" id="{52F89DDB-C7BE-4BAA-8585-CCBEE4FC77C2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Elemento grafico 129">
            <a:extLst>
              <a:ext uri="{FF2B5EF4-FFF2-40B4-BE49-F238E27FC236}">
                <a16:creationId xmlns:a16="http://schemas.microsoft.com/office/drawing/2014/main" id="{1CDA7926-938D-48AB-BAD3-A2994A1A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7698" y="2544598"/>
            <a:ext cx="4764241" cy="3176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Sito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612890" y="1657731"/>
            <a:ext cx="3003239" cy="2583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ADMIN:</a:t>
            </a:r>
          </a:p>
          <a:p>
            <a:pPr marL="0" indent="0">
              <a:buNone/>
            </a:pPr>
            <a:r>
              <a:rPr lang="it-IT" dirty="0"/>
              <a:t>Contiene le varie pagine che si interfacciano con un editor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CSS:</a:t>
            </a:r>
          </a:p>
          <a:p>
            <a:pPr marL="0" indent="0">
              <a:buNone/>
            </a:pPr>
            <a:r>
              <a:rPr lang="it-IT" dirty="0"/>
              <a:t>Contiene i vari CSS delle pagine.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JS:</a:t>
            </a:r>
          </a:p>
          <a:p>
            <a:pPr marL="0" indent="0">
              <a:buNone/>
            </a:pPr>
            <a:r>
              <a:rPr lang="it-IT" dirty="0"/>
              <a:t>Contiene il file con gli script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PAGINE:</a:t>
            </a:r>
          </a:p>
          <a:p>
            <a:pPr marL="0" indent="0">
              <a:buNone/>
            </a:pPr>
            <a:r>
              <a:rPr lang="it-IT" dirty="0"/>
              <a:t>Contiene i vari file che contengono i contenuti delle pagine della wiki, divisi in cartelle per lingua.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PHP:</a:t>
            </a:r>
          </a:p>
          <a:p>
            <a:pPr marL="0" indent="0">
              <a:buNone/>
            </a:pPr>
            <a:r>
              <a:rPr lang="it-IT" dirty="0"/>
              <a:t>Contiene tutte le pagine che fanno funzionare le funzioni della wiki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45CB06A-4A9D-4320-831C-9E770084FEBF}"/>
              </a:ext>
            </a:extLst>
          </p:cNvPr>
          <p:cNvGrpSpPr/>
          <p:nvPr/>
        </p:nvGrpSpPr>
        <p:grpSpPr>
          <a:xfrm>
            <a:off x="1593019" y="1649871"/>
            <a:ext cx="1557183" cy="1282036"/>
            <a:chOff x="726225" y="2581266"/>
            <a:chExt cx="1557183" cy="1282036"/>
          </a:xfrm>
        </p:grpSpPr>
        <p:pic>
          <p:nvPicPr>
            <p:cNvPr id="4" name="Segnaposto contenuto 7">
              <a:extLst>
                <a:ext uri="{FF2B5EF4-FFF2-40B4-BE49-F238E27FC236}">
                  <a16:creationId xmlns:a16="http://schemas.microsoft.com/office/drawing/2014/main" id="{D905DDB5-0CCB-45E6-9E74-390D73AEB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 t="50368"/>
            <a:stretch/>
          </p:blipFill>
          <p:spPr>
            <a:xfrm>
              <a:off x="726225" y="2581266"/>
              <a:ext cx="1472369" cy="1282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FC8D81E-14A6-44AC-868B-374B06084603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16BDA88-58FC-4677-8778-7D9AAF4EDCD5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AE5F039-5B3C-409F-8521-5753284B6CD3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D90E774-E1C6-431D-96EF-56CEA8051354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CA378C9E-6AE3-483C-9BD3-FC78B8005EC3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grpSp>
        <p:nvGrpSpPr>
          <p:cNvPr id="16" name="Google Shape;9560;p79">
            <a:extLst>
              <a:ext uri="{FF2B5EF4-FFF2-40B4-BE49-F238E27FC236}">
                <a16:creationId xmlns:a16="http://schemas.microsoft.com/office/drawing/2014/main" id="{3868542D-5A29-468A-A66A-A5D96F49083D}"/>
              </a:ext>
            </a:extLst>
          </p:cNvPr>
          <p:cNvGrpSpPr/>
          <p:nvPr/>
        </p:nvGrpSpPr>
        <p:grpSpPr>
          <a:xfrm>
            <a:off x="389802" y="519608"/>
            <a:ext cx="336423" cy="409720"/>
            <a:chOff x="2810958" y="4273923"/>
            <a:chExt cx="353145" cy="361873"/>
          </a:xfrm>
          <a:solidFill>
            <a:srgbClr val="1155CC"/>
          </a:solidFill>
        </p:grpSpPr>
        <p:sp>
          <p:nvSpPr>
            <p:cNvPr id="17" name="Google Shape;9561;p79">
              <a:extLst>
                <a:ext uri="{FF2B5EF4-FFF2-40B4-BE49-F238E27FC236}">
                  <a16:creationId xmlns:a16="http://schemas.microsoft.com/office/drawing/2014/main" id="{14F4F95D-EB9F-42BD-8DE9-3160497F97FA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62;p79">
              <a:extLst>
                <a:ext uri="{FF2B5EF4-FFF2-40B4-BE49-F238E27FC236}">
                  <a16:creationId xmlns:a16="http://schemas.microsoft.com/office/drawing/2014/main" id="{493E401D-69E8-4865-919F-E64AC3B5108F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63;p79">
              <a:extLst>
                <a:ext uri="{FF2B5EF4-FFF2-40B4-BE49-F238E27FC236}">
                  <a16:creationId xmlns:a16="http://schemas.microsoft.com/office/drawing/2014/main" id="{6EE116C8-A396-4D25-AD33-AFEC8B5881A8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64;p79">
              <a:extLst>
                <a:ext uri="{FF2B5EF4-FFF2-40B4-BE49-F238E27FC236}">
                  <a16:creationId xmlns:a16="http://schemas.microsoft.com/office/drawing/2014/main" id="{74DE5D64-D24F-408C-8613-6D18431A4D49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5;p79">
              <a:extLst>
                <a:ext uri="{FF2B5EF4-FFF2-40B4-BE49-F238E27FC236}">
                  <a16:creationId xmlns:a16="http://schemas.microsoft.com/office/drawing/2014/main" id="{229453EA-4D5D-4E68-8BBF-4F414425C75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66;p79">
              <a:extLst>
                <a:ext uri="{FF2B5EF4-FFF2-40B4-BE49-F238E27FC236}">
                  <a16:creationId xmlns:a16="http://schemas.microsoft.com/office/drawing/2014/main" id="{ABF0A58A-3C0A-4832-A3C4-EA171E5B5440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67;p79">
              <a:extLst>
                <a:ext uri="{FF2B5EF4-FFF2-40B4-BE49-F238E27FC236}">
                  <a16:creationId xmlns:a16="http://schemas.microsoft.com/office/drawing/2014/main" id="{CC32016C-56CF-4CD4-8A46-E8742D34545C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4CE639A0-79F5-4B16-8A67-B06869501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49798" y="2615571"/>
            <a:ext cx="3522734" cy="3522734"/>
          </a:xfrm>
          <a:prstGeom prst="rect">
            <a:avLst/>
          </a:prstGeom>
        </p:spPr>
      </p:pic>
      <p:grpSp>
        <p:nvGrpSpPr>
          <p:cNvPr id="65" name="Gruppo 64">
            <a:extLst>
              <a:ext uri="{FF2B5EF4-FFF2-40B4-BE49-F238E27FC236}">
                <a16:creationId xmlns:a16="http://schemas.microsoft.com/office/drawing/2014/main" id="{006A2F7D-DAF4-4085-AB01-17F147E208ED}"/>
              </a:ext>
            </a:extLst>
          </p:cNvPr>
          <p:cNvGrpSpPr/>
          <p:nvPr/>
        </p:nvGrpSpPr>
        <p:grpSpPr>
          <a:xfrm>
            <a:off x="6772389" y="1657731"/>
            <a:ext cx="1557183" cy="2583104"/>
            <a:chOff x="726225" y="1280198"/>
            <a:chExt cx="1557183" cy="2583104"/>
          </a:xfrm>
        </p:grpSpPr>
        <p:pic>
          <p:nvPicPr>
            <p:cNvPr id="66" name="Segnaposto contenuto 7">
              <a:extLst>
                <a:ext uri="{FF2B5EF4-FFF2-40B4-BE49-F238E27FC236}">
                  <a16:creationId xmlns:a16="http://schemas.microsoft.com/office/drawing/2014/main" id="{D5EFE1E0-519C-4A92-815B-525E608F3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26225" y="1280198"/>
              <a:ext cx="1472369" cy="2583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EA94B06-BB62-4F08-B37D-316012CA5FB3}"/>
                </a:ext>
              </a:extLst>
            </p:cNvPr>
            <p:cNvSpPr txBox="1"/>
            <p:nvPr/>
          </p:nvSpPr>
          <p:spPr>
            <a:xfrm>
              <a:off x="1105230" y="1316921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PrjWiki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E1E6EC45-4D94-4D1F-8209-FAC85DDCB39E}"/>
                </a:ext>
              </a:extLst>
            </p:cNvPr>
            <p:cNvSpPr txBox="1"/>
            <p:nvPr/>
          </p:nvSpPr>
          <p:spPr>
            <a:xfrm>
              <a:off x="1209922" y="1563142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ADMIN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76BE5BF-6480-4C76-80AB-1F0D973E1D1D}"/>
                </a:ext>
              </a:extLst>
            </p:cNvPr>
            <p:cNvSpPr txBox="1"/>
            <p:nvPr/>
          </p:nvSpPr>
          <p:spPr>
            <a:xfrm>
              <a:off x="1209921" y="182705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CSS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3FA65088-AE12-429F-AD9B-0225A270B8DB}"/>
                </a:ext>
              </a:extLst>
            </p:cNvPr>
            <p:cNvSpPr txBox="1"/>
            <p:nvPr/>
          </p:nvSpPr>
          <p:spPr>
            <a:xfrm>
              <a:off x="1209920" y="209643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JS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AFB0D4B6-78C4-4B91-B02C-76B3648D88D0}"/>
                </a:ext>
              </a:extLst>
            </p:cNvPr>
            <p:cNvSpPr txBox="1"/>
            <p:nvPr/>
          </p:nvSpPr>
          <p:spPr>
            <a:xfrm>
              <a:off x="1209920" y="2335045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D59E2A1-2FAC-4D0A-B6A8-DEFE70D5B23E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8D8EC038-F2FD-4EE3-8561-4E33B96467C3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2705A8D-7A70-4D83-A7CA-AC774BEE3CFC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EE65A8FB-7C1F-4183-890C-7A0480E73A8D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C240C273-ABCA-4112-8357-A0C8938B838E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03C9D-A4AE-46CB-A99E-0F93D6F99650}"/>
              </a:ext>
            </a:extLst>
          </p:cNvPr>
          <p:cNvSpPr/>
          <p:nvPr/>
        </p:nvSpPr>
        <p:spPr>
          <a:xfrm>
            <a:off x="1487689" y="1292426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Pubblica</a:t>
            </a: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3471A55B-2AF8-43AE-93B4-5B7CA2B40ECD}"/>
              </a:ext>
            </a:extLst>
          </p:cNvPr>
          <p:cNvGrpSpPr/>
          <p:nvPr/>
        </p:nvGrpSpPr>
        <p:grpSpPr>
          <a:xfrm>
            <a:off x="0" y="1661071"/>
            <a:ext cx="1775663" cy="1527298"/>
            <a:chOff x="111549" y="1600203"/>
            <a:chExt cx="1775663" cy="1527298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42328CB1-374D-4122-94F1-401CAD28D136}"/>
                </a:ext>
              </a:extLst>
            </p:cNvPr>
            <p:cNvGrpSpPr/>
            <p:nvPr/>
          </p:nvGrpSpPr>
          <p:grpSpPr>
            <a:xfrm>
              <a:off x="111549" y="1600203"/>
              <a:ext cx="1775663" cy="1527298"/>
              <a:chOff x="111549" y="1600203"/>
              <a:chExt cx="1775663" cy="1527298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F4F07A60-63DB-412F-9D56-43FE7FABCD4D}"/>
                  </a:ext>
                </a:extLst>
              </p:cNvPr>
              <p:cNvGrpSpPr/>
              <p:nvPr/>
            </p:nvGrpSpPr>
            <p:grpSpPr>
              <a:xfrm>
                <a:off x="111549" y="1600203"/>
                <a:ext cx="1472369" cy="270444"/>
                <a:chOff x="726225" y="1562078"/>
                <a:chExt cx="1472369" cy="270444"/>
              </a:xfrm>
            </p:grpSpPr>
            <p:pic>
              <p:nvPicPr>
                <p:cNvPr id="54" name="Segnaposto contenuto 7">
                  <a:extLst>
                    <a:ext uri="{FF2B5EF4-FFF2-40B4-BE49-F238E27FC236}">
                      <a16:creationId xmlns:a16="http://schemas.microsoft.com/office/drawing/2014/main" id="{6B336ECA-8410-4A7C-AEBE-4ECB6DA90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500" b="96167" l="9357" r="89474">
                              <a14:foregroundMark x1="29240" y1="46167" x2="29240" y2="46167"/>
                              <a14:foregroundMark x1="32749" y1="45333" x2="32749" y2="45333"/>
                              <a14:foregroundMark x1="27778" y1="37667" x2="27778" y2="37667"/>
                              <a14:foregroundMark x1="30994" y1="35167" x2="30994" y2="35167"/>
                              <a14:foregroundMark x1="29240" y1="25833" x2="29240" y2="25833"/>
                              <a14:foregroundMark x1="28655" y1="18333" x2="28655" y2="18333"/>
                              <a14:foregroundMark x1="25146" y1="7333" x2="25146" y2="7333"/>
                              <a14:foregroundMark x1="32749" y1="56000" x2="32749" y2="56000"/>
                              <a14:foregroundMark x1="36550" y1="63667" x2="36550" y2="63667"/>
                              <a14:foregroundMark x1="35965" y1="75333" x2="35965" y2="75333"/>
                              <a14:foregroundMark x1="36842" y1="85000" x2="36842" y2="85000"/>
                              <a14:foregroundMark x1="30702" y1="96167" x2="30702" y2="96167"/>
                              <a14:foregroundMark x1="17251" y1="55500" x2="17251" y2="55500"/>
                              <a14:foregroundMark x1="9649" y1="6667" x2="9649" y2="6667"/>
                              <a14:foregroundMark x1="24561" y1="5500" x2="24561" y2="5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10913" b="78617"/>
                <a:stretch/>
              </p:blipFill>
              <p:spPr>
                <a:xfrm>
                  <a:off x="726225" y="1562078"/>
                  <a:ext cx="1472369" cy="2704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36C6E08B-EE49-4C08-8D72-89F88A2DD054}"/>
                    </a:ext>
                  </a:extLst>
                </p:cNvPr>
                <p:cNvSpPr txBox="1"/>
                <p:nvPr/>
              </p:nvSpPr>
              <p:spPr>
                <a:xfrm>
                  <a:off x="1209922" y="1563142"/>
                  <a:ext cx="6202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dirty="0">
                      <a:solidFill>
                        <a:srgbClr val="434343"/>
                      </a:solidFill>
                      <a:latin typeface="Quicksand Light"/>
                      <a:sym typeface="Quicksand Light"/>
                    </a:rPr>
                    <a:t>ADMIN</a:t>
                  </a:r>
                  <a:endParaRPr lang="it-IT" sz="1050" dirty="0">
                    <a:solidFill>
                      <a:srgbClr val="434343"/>
                    </a:solidFill>
                    <a:latin typeface="Quicksand Light"/>
                    <a:sym typeface="Quicksand Light"/>
                  </a:endParaRPr>
                </a:p>
              </p:txBody>
            </p:sp>
          </p:grpSp>
          <p:pic>
            <p:nvPicPr>
              <p:cNvPr id="80" name="Immagine 79" descr="Immagine che contiene piazza&#10;&#10;Descrizione generata automaticamente">
                <a:extLst>
                  <a:ext uri="{FF2B5EF4-FFF2-40B4-BE49-F238E27FC236}">
                    <a16:creationId xmlns:a16="http://schemas.microsoft.com/office/drawing/2014/main" id="{6082EEE4-FAB2-438D-8E51-E070652CA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13014" y1="13287" x2="13014" y2="13287"/>
                            <a14:foregroundMark x1="10959" y1="29371" x2="10959" y2="29371"/>
                            <a14:foregroundMark x1="13699" y1="41259" x2="13699" y2="41259"/>
                            <a14:foregroundMark x1="13014" y1="55944" x2="13014" y2="55944"/>
                            <a14:foregroundMark x1="13699" y1="71329" x2="13699" y2="71329"/>
                            <a14:foregroundMark x1="14384" y1="88112" x2="14384" y2="881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562" y="1765426"/>
                <a:ext cx="1390650" cy="1362075"/>
              </a:xfrm>
              <a:prstGeom prst="rect">
                <a:avLst/>
              </a:prstGeom>
            </p:spPr>
          </p:pic>
        </p:grp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F6F7648-66E9-400B-999B-C53E82824C76}"/>
                </a:ext>
              </a:extLst>
            </p:cNvPr>
            <p:cNvSpPr txBox="1"/>
            <p:nvPr/>
          </p:nvSpPr>
          <p:spPr>
            <a:xfrm>
              <a:off x="685195" y="1821167"/>
              <a:ext cx="1156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CreaAdmin.php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E735E9C4-1828-4D95-8D32-17C59140F9CC}"/>
                </a:ext>
              </a:extLst>
            </p:cNvPr>
            <p:cNvSpPr txBox="1"/>
            <p:nvPr/>
          </p:nvSpPr>
          <p:spPr>
            <a:xfrm>
              <a:off x="677245" y="2030124"/>
              <a:ext cx="11644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CreaPageIT.php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F5B789D2-53BA-41CB-A563-22B82D746779}"/>
                </a:ext>
              </a:extLst>
            </p:cNvPr>
            <p:cNvSpPr txBox="1"/>
            <p:nvPr/>
          </p:nvSpPr>
          <p:spPr>
            <a:xfrm>
              <a:off x="673961" y="2227745"/>
              <a:ext cx="776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EC85B6D9-4BC5-4A1F-9C17-C511C17B5C3C}"/>
                </a:ext>
              </a:extLst>
            </p:cNvPr>
            <p:cNvSpPr txBox="1"/>
            <p:nvPr/>
          </p:nvSpPr>
          <p:spPr>
            <a:xfrm>
              <a:off x="673960" y="2430365"/>
              <a:ext cx="855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Logout.php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4937AE62-A8C3-4C30-9BD4-9691E0989601}"/>
                </a:ext>
              </a:extLst>
            </p:cNvPr>
            <p:cNvSpPr txBox="1"/>
            <p:nvPr/>
          </p:nvSpPr>
          <p:spPr>
            <a:xfrm>
              <a:off x="679499" y="2620065"/>
              <a:ext cx="992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ModPage.php</a:t>
              </a:r>
            </a:p>
          </p:txBody>
        </p: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EAD213EB-0CF5-4C1A-8AF7-E297A9C20AAD}"/>
                </a:ext>
              </a:extLst>
            </p:cNvPr>
            <p:cNvSpPr txBox="1"/>
            <p:nvPr/>
          </p:nvSpPr>
          <p:spPr>
            <a:xfrm>
              <a:off x="673959" y="2818191"/>
              <a:ext cx="1123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SelectPage.php</a:t>
              </a:r>
            </a:p>
          </p:txBody>
        </p:sp>
      </p:grpSp>
      <p:sp>
        <p:nvSpPr>
          <p:cNvPr id="91" name="Rettangolo 90">
            <a:extLst>
              <a:ext uri="{FF2B5EF4-FFF2-40B4-BE49-F238E27FC236}">
                <a16:creationId xmlns:a16="http://schemas.microsoft.com/office/drawing/2014/main" id="{5439EE9C-D4C4-450B-97B7-DE8AF6491596}"/>
              </a:ext>
            </a:extLst>
          </p:cNvPr>
          <p:cNvSpPr/>
          <p:nvPr/>
        </p:nvSpPr>
        <p:spPr>
          <a:xfrm>
            <a:off x="109129" y="1293467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Privata</a:t>
            </a: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C2DF83B-8968-48DD-9B57-40D2F5BAD319}"/>
              </a:ext>
            </a:extLst>
          </p:cNvPr>
          <p:cNvSpPr/>
          <p:nvPr/>
        </p:nvSpPr>
        <p:spPr>
          <a:xfrm>
            <a:off x="6687032" y="1342094"/>
            <a:ext cx="188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</p:spTree>
    <p:extLst>
      <p:ext uri="{BB962C8B-B14F-4D97-AF65-F5344CB8AC3E}">
        <p14:creationId xmlns:p14="http://schemas.microsoft.com/office/powerpoint/2010/main" val="113830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5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4" y="438312"/>
            <a:ext cx="47601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1: Password Hash &amp; Controllo Input</a:t>
            </a:r>
            <a:endParaRPr dirty="0"/>
          </a:p>
        </p:txBody>
      </p:sp>
      <p:sp>
        <p:nvSpPr>
          <p:cNvPr id="851" name="Google Shape;851;p63"/>
          <p:cNvSpPr txBox="1">
            <a:spLocks noGrp="1"/>
          </p:cNvSpPr>
          <p:nvPr>
            <p:ph type="subTitle" idx="1"/>
          </p:nvPr>
        </p:nvSpPr>
        <p:spPr>
          <a:xfrm>
            <a:off x="807352" y="1792757"/>
            <a:ext cx="2915266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Controllo dell’input per evitare query indesiderate e hash+salt della password per evitare di poter accedere anche hackerando il DB.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F72B27E-B28D-448D-87CB-04D66E9A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66" y="1440655"/>
            <a:ext cx="3104088" cy="1845731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43D16272-9D7C-4DCB-9312-437B58504A9C}"/>
              </a:ext>
            </a:extLst>
          </p:cNvPr>
          <p:cNvGrpSpPr/>
          <p:nvPr/>
        </p:nvGrpSpPr>
        <p:grpSpPr>
          <a:xfrm>
            <a:off x="389801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F6AFEDFB-4551-465C-9CE4-333C8B9B916C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E788517C-0C98-43CF-B0F9-2EA0F9016D1C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63FB704-5AE4-4A1A-A890-27D5DB2A49CD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633B173F-9843-4506-B507-A9E9B09CAA6D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AB330D79-657A-44DB-8F49-820A11275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DD5DCDA-06C2-4A37-A1B9-5638A379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5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6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3" y="438312"/>
            <a:ext cx="4967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2: Controllo Sessione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1504BAA-A7AD-4EF6-B46D-7439535CC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667" y="1441530"/>
            <a:ext cx="3104087" cy="18368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DDBFF42-1193-457B-9888-C9FFEF9FB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667" y="1810089"/>
            <a:ext cx="3104087" cy="882822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B09067B1-56A2-4323-BAA2-773141271569}"/>
              </a:ext>
            </a:extLst>
          </p:cNvPr>
          <p:cNvGrpSpPr/>
          <p:nvPr/>
        </p:nvGrpSpPr>
        <p:grpSpPr>
          <a:xfrm>
            <a:off x="389800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5E001F6D-CBCD-4A05-8339-07B55AB4CF9B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7C141C87-363C-4A11-A831-CF61BA44DDC5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1930CDC-5993-4D90-81F5-83172D730CB5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EF01F71D-1013-45C2-AAA0-DEF84A83A39B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51;p63">
            <a:extLst>
              <a:ext uri="{FF2B5EF4-FFF2-40B4-BE49-F238E27FC236}">
                <a16:creationId xmlns:a16="http://schemas.microsoft.com/office/drawing/2014/main" id="{DDC37F26-5319-4139-8633-26192EB1D508}"/>
              </a:ext>
            </a:extLst>
          </p:cNvPr>
          <p:cNvSpPr txBox="1">
            <a:spLocks/>
          </p:cNvSpPr>
          <p:nvPr/>
        </p:nvSpPr>
        <p:spPr>
          <a:xfrm>
            <a:off x="807352" y="1792757"/>
            <a:ext cx="2915266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/>
              <a:t>Controllo della sessione per assicurarsi che un non-editor non possa modificare la wiki anche accedendo alle pagine da admin.</a:t>
            </a:r>
          </a:p>
        </p:txBody>
      </p:sp>
    </p:spTree>
    <p:extLst>
      <p:ext uri="{BB962C8B-B14F-4D97-AF65-F5344CB8AC3E}">
        <p14:creationId xmlns:p14="http://schemas.microsoft.com/office/powerpoint/2010/main" val="155959045"/>
      </p:ext>
    </p:extLst>
  </p:cSld>
  <p:clrMapOvr>
    <a:masterClrMapping/>
  </p:clrMapOvr>
</p:sld>
</file>

<file path=ppt/theme/theme1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273</Words>
  <Application>Microsoft Office PowerPoint</Application>
  <PresentationFormat>Presentazione su schermo (16:9)</PresentationFormat>
  <Paragraphs>51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Quicksand Light</vt:lpstr>
      <vt:lpstr>Roboto Condensed Light</vt:lpstr>
      <vt:lpstr>Livvic</vt:lpstr>
      <vt:lpstr>Arial</vt:lpstr>
      <vt:lpstr>Pacifico</vt:lpstr>
      <vt:lpstr>Puress Online by Slidesgo</vt:lpstr>
      <vt:lpstr> Progetto WIKI</vt:lpstr>
      <vt:lpstr>DataBase</vt:lpstr>
      <vt:lpstr>Struttura Sito</vt:lpstr>
      <vt:lpstr>Sicurezza 1: Password Hash &amp; Controllo Input</vt:lpstr>
      <vt:lpstr>Sicurezza 2: Controllo Sessione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Puress Online</dc:title>
  <dc:creator>Simone Bergonzi</dc:creator>
  <cp:lastModifiedBy>Simone Bergonzi</cp:lastModifiedBy>
  <cp:revision>12</cp:revision>
  <dcterms:modified xsi:type="dcterms:W3CDTF">2020-12-01T17:50:32Z</dcterms:modified>
</cp:coreProperties>
</file>